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9a9c6dc4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9a9c6dc4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9a96acd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9a96ac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9a96acd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9a96acd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9a96acd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9a96acd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9a96ac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9a96ac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9a96acd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9a96acd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9a96acd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9a96acd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9a96acd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9a96acd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9a96acd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9a96acd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9a96acd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9a96acd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9a9c6dc4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9a9c6dc4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9a96acd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9a96acd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9a96acd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9a96acd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9a96acd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9a96acd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9a96acd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9a96acd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9a96acd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e9a96acd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9a96acd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9a96acd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9a96acd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9a96acd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9a96acd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e9a96acd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9a96acd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9a96acd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9a96acd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9a96acd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9a929a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9a929a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9370cf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9370cf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9370cfc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49370cfc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9370cfcc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9370cfc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9a96acd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9a96acd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9a96acd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9a96acd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9a96acd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9a96acd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9a96acd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9a96acd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9a96acd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9a96acd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9a929a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9a929a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9a96acd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9a96acd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9a96acd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9a96acd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ighthouse3d.com/opengl/terrain/index.php?mpd2" TargetMode="External"/><Relationship Id="rId4" Type="http://schemas.openxmlformats.org/officeDocument/2006/relationships/hyperlink" Target="http://stevelosh.com/blog/2016/06/diamond-square/" TargetMode="External"/><Relationship Id="rId5" Type="http://schemas.openxmlformats.org/officeDocument/2006/relationships/hyperlink" Target="http://www.lighthouse3d.com/opengl/terrain/index.php?mpd2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Terrenos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Gustavo Ebbo, Ivo Paiva, Rodrigo Vicente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Diamond-Squares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71900" y="1919075"/>
            <a:ext cx="518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Ao final desses dois passos, haverão 9 pontos com valores (as 4 bordas, o ponto central e os 4 pontos médios entre cada ponto da borda)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00" y="1945362"/>
            <a:ext cx="3362870" cy="26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Diamond-Squares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471900" y="1919075"/>
            <a:ext cx="518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Isso significa que podemos separar o array inicial em 4 arrays menores e chamar o algoritmo outras 4 vezes, reduzindo a magnitude do ruído aplicado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8590" l="20639" r="22043" t="14361"/>
          <a:stretch/>
        </p:blipFill>
        <p:spPr>
          <a:xfrm>
            <a:off x="5658000" y="1945360"/>
            <a:ext cx="3163045" cy="26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Diamond-Squares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471900" y="1919075"/>
            <a:ext cx="518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processo se repete até que não restem mais pontos vazios no grid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03" y="1945350"/>
            <a:ext cx="3399123" cy="26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Diamond-Squares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471900" y="1919075"/>
            <a:ext cx="518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Parte dos pontos já foram preenchidos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03" y="1945350"/>
            <a:ext cx="3399123" cy="265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988" y="1945350"/>
            <a:ext cx="3300096" cy="26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Diamond-Squares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471900" y="1919075"/>
            <a:ext cx="518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Todos os pontos estão preenchidos.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Mapa de altura terminado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03" y="1945350"/>
            <a:ext cx="3399123" cy="265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988" y="1945350"/>
            <a:ext cx="3300096" cy="26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5">
            <a:alphaModFix/>
          </a:blip>
          <a:srcRect b="16015" l="21851" r="23063" t="16380"/>
          <a:stretch/>
        </p:blipFill>
        <p:spPr>
          <a:xfrm>
            <a:off x="5658000" y="1986175"/>
            <a:ext cx="3399123" cy="26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Diamond-Squares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471900" y="3049125"/>
            <a:ext cx="14994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10562" l="0" r="0" t="0"/>
          <a:stretch/>
        </p:blipFill>
        <p:spPr>
          <a:xfrm>
            <a:off x="2545025" y="1855963"/>
            <a:ext cx="6058675" cy="29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Codificação do Diamond-squares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471900" y="1919075"/>
            <a:ext cx="8222100" cy="29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</a:rPr>
              <a:t>Configuração do array de alturas:</a:t>
            </a:r>
            <a:endParaRPr sz="1500">
              <a:solidFill>
                <a:srgbClr val="434343"/>
              </a:solidFill>
            </a:endParaRPr>
          </a:p>
          <a:p>
            <a:pPr indent="457200" lvl="0" marL="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defina A = Um array 2D de tamanho LARGURA * ALTURA preenchido por 0’s.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	Preencha os quatro cantos de A com seus valores valores definidos. </a:t>
            </a:r>
            <a:br>
              <a:rPr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defina tamanho_passo = LARGURA - 1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	defina rand = Um número aleatório dentro de um intervalo</a:t>
            </a:r>
            <a:br>
              <a:rPr lang="pt-BR" sz="1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t-BR" sz="1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Codificação do Diamond-squares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471900" y="1919075"/>
            <a:ext cx="8222100" cy="31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</a:rPr>
              <a:t>Loop principal do algoritmo</a:t>
            </a:r>
            <a:r>
              <a:rPr lang="pt-BR" sz="1500">
                <a:solidFill>
                  <a:srgbClr val="434343"/>
                </a:solidFill>
              </a:rPr>
              <a:t>: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	Enquanto tamanho_passo &gt; 1: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		loop percorrendo todo o A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			realizar passo_diamante para cada quadrado em A 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		loop </a:t>
            </a: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percorrendo todo o </a:t>
            </a: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		realizar passo_quadrado para cada d</a:t>
            </a: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iamante em A.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	tamanho_passo /= 2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Reduzir o intervalo aleatório de rand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Codificação do Diamond-squares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471900" y="1919075"/>
            <a:ext cx="8222100" cy="30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</a:rPr>
              <a:t>Passo diamante do algoritmo</a:t>
            </a:r>
            <a:r>
              <a:rPr lang="pt-BR" sz="1500">
                <a:solidFill>
                  <a:srgbClr val="434343"/>
                </a:solidFill>
              </a:rPr>
              <a:t>: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defina passo_diamante(x, y, tamanho_passo, rand):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		defina media = media dos cantos do quadrado, separados por </a:t>
            </a:r>
            <a:endParaRPr b="1"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tamanho_passo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	A[x + tamanho_passo/2][y + tamanho_passo/2] = media + rand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</a:rPr>
              <a:t>Observação: O pseudo-código assume x e y na parte superior  esquerda do quadrado, mas a implementação de tal fica a critério do desenvolvedor.</a:t>
            </a:r>
            <a:endParaRPr sz="1500">
              <a:solidFill>
                <a:srgbClr val="434343"/>
              </a:solidFill>
            </a:endParaRPr>
          </a:p>
          <a:p>
            <a:pPr indent="0" lvl="0" marL="0" marR="16510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Codificação do Diamond-squares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471900" y="1919075"/>
            <a:ext cx="82221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</a:rPr>
              <a:t>Passo diamante do algoritmo: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defina passo_quadrado(x, y, tamanho_passo, rand):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		defina media = média dos quatro cantos do diamante 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		A[x][y] = media + rand</a:t>
            </a:r>
            <a:br>
              <a:rPr b="1" lang="pt-BR" sz="15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11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65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34343"/>
                </a:solidFill>
              </a:rPr>
              <a:t>Observação: Aqui, o x e y representam o centro do diamante.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Sumário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Geração de terreno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Algoritmo Diamond-Squares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Codificação do Diamond-Squares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Definição da mesh e aplicação da matriz gerada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Resultados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da </a:t>
            </a:r>
            <a:r>
              <a:rPr i="1" lang="pt-BR"/>
              <a:t>mesh e a</a:t>
            </a:r>
            <a:r>
              <a:rPr lang="pt-BR"/>
              <a:t>plicação da matriz gerada</a:t>
            </a:r>
            <a:endParaRPr i="1"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desenvolvimento da </a:t>
            </a:r>
            <a:r>
              <a:rPr i="1" lang="pt-BR"/>
              <a:t>mesh</a:t>
            </a:r>
            <a:r>
              <a:rPr lang="pt-BR"/>
              <a:t> foi realizada da forma mais natural ao GLUT, utilizando </a:t>
            </a:r>
            <a:r>
              <a:rPr i="1" lang="pt-BR"/>
              <a:t>Triangles Strips</a:t>
            </a:r>
            <a:r>
              <a:rPr lang="pt-BR"/>
              <a:t>, através da função:</a:t>
            </a:r>
            <a:endParaRPr/>
          </a:p>
          <a:p>
            <a:pPr indent="457200" lvl="0" marL="13716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glBegin(GL_TRIANGLE_STRIP);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 a</a:t>
            </a:r>
            <a:r>
              <a:rPr lang="pt-BR"/>
              <a:t>dicionando dois novos vértices à cada ponto de largura do </a:t>
            </a:r>
            <a:r>
              <a:rPr i="1" lang="pt-BR"/>
              <a:t>HeightMap</a:t>
            </a:r>
            <a:r>
              <a:rPr lang="pt-BR"/>
              <a:t>, e aplicando ao eixo Y o valor deste ponto no </a:t>
            </a:r>
            <a:r>
              <a:rPr i="1" lang="pt-BR"/>
              <a:t>HeightMap </a:t>
            </a:r>
            <a:r>
              <a:rPr lang="pt-BR"/>
              <a:t>usando </a:t>
            </a:r>
            <a:r>
              <a:rPr lang="pt-BR"/>
              <a:t>a função:</a:t>
            </a:r>
            <a:endParaRPr/>
          </a:p>
          <a:p>
            <a:pPr indent="0" lvl="0" marL="1828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glVertex3f(w, altVert, l);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da </a:t>
            </a:r>
            <a:r>
              <a:rPr i="1" lang="pt-BR"/>
              <a:t>mesh e a</a:t>
            </a:r>
            <a:r>
              <a:rPr lang="pt-BR"/>
              <a:t>plicação da matriz gerada</a:t>
            </a:r>
            <a:endParaRPr i="1"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Juntamente ao processo anterior, a cada vértice criado já é atribuído uma cor do sistema RGB, utilizando a função: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glColor3f(R,G,B);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Onde, para cada vértice, são seguidas regras para coloração a partir da altura do vértice definida pelo </a:t>
            </a:r>
            <a:r>
              <a:rPr i="1" lang="pt-BR"/>
              <a:t>HeightMap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pt-BR"/>
              <a:t>As regras são definidas a seguir.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471900" y="335875"/>
            <a:ext cx="8222100" cy="11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da </a:t>
            </a:r>
            <a:r>
              <a:rPr i="1" lang="pt-BR"/>
              <a:t>mesh e a</a:t>
            </a:r>
            <a:r>
              <a:rPr lang="pt-BR"/>
              <a:t>plicação da matriz gerada</a:t>
            </a:r>
            <a:endParaRPr i="1"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471900" y="1919075"/>
            <a:ext cx="82221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Considerando ALT a diferença de altura do vértice mais alto ao vértice mais baixo da </a:t>
            </a:r>
            <a:r>
              <a:rPr i="1" lang="pt-BR"/>
              <a:t>mesh</a:t>
            </a:r>
            <a:r>
              <a:rPr lang="pt-BR"/>
              <a:t>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vértices com altura de até 30% de ALT, aplica-se a cor amarela.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os entre 30% e 50% de ALT, aplica-se a cor verde.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os entre 50% e 70% de ALT, aplica-se a cor marrom.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 os acima de 70% de ALT, aplica-se a cor branca.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/>
              <a:t>A escolha das cores teve como objetivo representar </a:t>
            </a:r>
            <a:r>
              <a:rPr i="1" lang="pt-BR"/>
              <a:t>areia</a:t>
            </a:r>
            <a:r>
              <a:rPr lang="pt-BR"/>
              <a:t>, </a:t>
            </a:r>
            <a:r>
              <a:rPr i="1" lang="pt-BR"/>
              <a:t>grama</a:t>
            </a:r>
            <a:r>
              <a:rPr lang="pt-BR"/>
              <a:t>, </a:t>
            </a:r>
            <a:r>
              <a:rPr i="1" lang="pt-BR"/>
              <a:t>rochedos </a:t>
            </a:r>
            <a:r>
              <a:rPr lang="pt-BR"/>
              <a:t>e </a:t>
            </a:r>
            <a:r>
              <a:rPr i="1" lang="pt-BR"/>
              <a:t>neve</a:t>
            </a:r>
            <a:r>
              <a:rPr lang="pt-BR"/>
              <a:t>, respectivamente.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471900" y="219375"/>
            <a:ext cx="8222100" cy="12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da </a:t>
            </a:r>
            <a:r>
              <a:rPr i="1" lang="pt-BR"/>
              <a:t>mesh e a</a:t>
            </a:r>
            <a:r>
              <a:rPr lang="pt-BR"/>
              <a:t>plicação da matriz gerada</a:t>
            </a:r>
            <a:endParaRPr i="1"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471900" y="1919075"/>
            <a:ext cx="8222100" cy="29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Além da definição das alturas dos vértices e da definição de suas cores, no momento da criação da </a:t>
            </a:r>
            <a:r>
              <a:rPr i="1" lang="pt-BR"/>
              <a:t>mesh</a:t>
            </a:r>
            <a:r>
              <a:rPr lang="pt-BR"/>
              <a:t> também é realizado o cálculo das normais de modo a implementar o </a:t>
            </a:r>
            <a:r>
              <a:rPr i="1" lang="pt-BR"/>
              <a:t>Smooth Shading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Diferente do </a:t>
            </a:r>
            <a:r>
              <a:rPr i="1" lang="pt-BR"/>
              <a:t>Flat Shading</a:t>
            </a:r>
            <a:r>
              <a:rPr lang="pt-BR"/>
              <a:t>, que apresenta uma mesma normal para cara vértice de uma dada face, o </a:t>
            </a:r>
            <a:r>
              <a:rPr i="1" lang="pt-BR"/>
              <a:t>Smooth Shading</a:t>
            </a:r>
            <a:r>
              <a:rPr lang="pt-BR"/>
              <a:t> é criado modificando as normais de cada vértice compartilhado por múltiplas faces, realizando a soma normalizada das normais destas faces e aplicando ao vértice.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471900" y="219375"/>
            <a:ext cx="8222100" cy="12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da </a:t>
            </a:r>
            <a:r>
              <a:rPr i="1" lang="pt-BR"/>
              <a:t>mesh e a</a:t>
            </a:r>
            <a:r>
              <a:rPr lang="pt-BR"/>
              <a:t>plicação da matriz gerada</a:t>
            </a:r>
            <a:endParaRPr i="1"/>
          </a:p>
        </p:txBody>
      </p:sp>
      <p:pic>
        <p:nvPicPr>
          <p:cNvPr id="222" name="Google Shape;222;p36"/>
          <p:cNvPicPr preferRelativeResize="0"/>
          <p:nvPr/>
        </p:nvPicPr>
        <p:blipFill rotWithShape="1">
          <a:blip r:embed="rId3">
            <a:alphaModFix/>
          </a:blip>
          <a:srcRect b="10087" l="17649" r="16470" t="27796"/>
          <a:stretch/>
        </p:blipFill>
        <p:spPr>
          <a:xfrm>
            <a:off x="763700" y="1931872"/>
            <a:ext cx="3602252" cy="212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 rotWithShape="1">
          <a:blip r:embed="rId4">
            <a:alphaModFix/>
          </a:blip>
          <a:srcRect b="11043" l="18954" r="19306" t="29000"/>
          <a:stretch/>
        </p:blipFill>
        <p:spPr>
          <a:xfrm>
            <a:off x="4796025" y="1900100"/>
            <a:ext cx="3602252" cy="218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/>
        </p:nvSpPr>
        <p:spPr>
          <a:xfrm>
            <a:off x="1200775" y="4269675"/>
            <a:ext cx="2912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Flat Shading</a:t>
            </a:r>
            <a:endParaRPr i="1"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5140950" y="4269675"/>
            <a:ext cx="2912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Smooth</a:t>
            </a:r>
            <a:r>
              <a:rPr i="1" lang="pt-BR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Shading</a:t>
            </a:r>
            <a:endParaRPr i="1"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471900" y="219375"/>
            <a:ext cx="8222100" cy="12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da </a:t>
            </a:r>
            <a:r>
              <a:rPr i="1" lang="pt-BR"/>
              <a:t>mesh e a</a:t>
            </a:r>
            <a:r>
              <a:rPr lang="pt-BR"/>
              <a:t>plicação da matriz gerada</a:t>
            </a:r>
            <a:endParaRPr i="1"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471900" y="1886100"/>
            <a:ext cx="82221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Aplicando-se métodos de geometria analítica, é possível calcular as normais de cada vértice da </a:t>
            </a:r>
            <a:r>
              <a:rPr i="1" lang="pt-BR"/>
              <a:t>mesh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uso do </a:t>
            </a:r>
            <a:r>
              <a:rPr i="1" lang="pt-BR"/>
              <a:t>Smooth Shading</a:t>
            </a:r>
            <a:r>
              <a:rPr lang="pt-BR"/>
              <a:t> possibilita a reflexão da luz de uma forma muito mais natural, deixando os limites das faces bem menos evidentes se comparados ao </a:t>
            </a:r>
            <a:r>
              <a:rPr i="1" lang="pt-BR"/>
              <a:t>Flat Shading</a:t>
            </a:r>
            <a:r>
              <a:rPr lang="pt-BR"/>
              <a:t>. Por este motivo foi escolhido para ser implementado.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471900" y="219375"/>
            <a:ext cx="8222100" cy="12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 i="1"/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460950" y="1644150"/>
            <a:ext cx="8222100" cy="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/>
              <a:t>Veja o resultado alcançado depois da aplicação de todos estes passos: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/>
        </p:nvSpPr>
        <p:spPr>
          <a:xfrm>
            <a:off x="7643450" y="3015150"/>
            <a:ext cx="1129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b="33644" l="2000" r="4506" t="25761"/>
          <a:stretch/>
        </p:blipFill>
        <p:spPr>
          <a:xfrm>
            <a:off x="0" y="1344337"/>
            <a:ext cx="9046451" cy="245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idx="4294967295"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 i="1"/>
          </a:p>
        </p:txBody>
      </p:sp>
      <p:pic>
        <p:nvPicPr>
          <p:cNvPr id="250" name="Google Shape;250;p40"/>
          <p:cNvPicPr preferRelativeResize="0"/>
          <p:nvPr/>
        </p:nvPicPr>
        <p:blipFill rotWithShape="1">
          <a:blip r:embed="rId3">
            <a:alphaModFix/>
          </a:blip>
          <a:srcRect b="22373" l="1371" r="1371" t="22000"/>
          <a:stretch/>
        </p:blipFill>
        <p:spPr>
          <a:xfrm>
            <a:off x="208800" y="1072986"/>
            <a:ext cx="8385002" cy="299752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3">
            <a:alphaModFix/>
          </a:blip>
          <a:srcRect b="20108" l="1396" r="2320" t="20505"/>
          <a:stretch/>
        </p:blipFill>
        <p:spPr>
          <a:xfrm>
            <a:off x="210575" y="944675"/>
            <a:ext cx="8441677" cy="32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Terrenos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3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criado uma </a:t>
            </a:r>
            <a:r>
              <a:rPr i="1" lang="pt-BR"/>
              <a:t>mesh </a:t>
            </a:r>
            <a:r>
              <a:rPr lang="pt-BR"/>
              <a:t>de triângulos plana.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Esta mesh é o plano do terreno sem deformações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950" y="2786248"/>
            <a:ext cx="2958850" cy="2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2"/>
          <p:cNvPicPr preferRelativeResize="0"/>
          <p:nvPr/>
        </p:nvPicPr>
        <p:blipFill rotWithShape="1">
          <a:blip r:embed="rId3">
            <a:alphaModFix/>
          </a:blip>
          <a:srcRect b="28679" l="1969" r="3779" t="8906"/>
          <a:stretch/>
        </p:blipFill>
        <p:spPr>
          <a:xfrm>
            <a:off x="1190000" y="1010975"/>
            <a:ext cx="7720100" cy="31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 rotWithShape="1">
          <a:blip r:embed="rId4">
            <a:alphaModFix/>
          </a:blip>
          <a:srcRect b="46496" l="61231" r="8442" t="4978"/>
          <a:stretch/>
        </p:blipFill>
        <p:spPr>
          <a:xfrm rot="10800000">
            <a:off x="430150" y="607700"/>
            <a:ext cx="2195949" cy="21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3"/>
          <p:cNvPicPr preferRelativeResize="0"/>
          <p:nvPr/>
        </p:nvPicPr>
        <p:blipFill rotWithShape="1">
          <a:blip r:embed="rId3">
            <a:alphaModFix/>
          </a:blip>
          <a:srcRect b="19717" l="1759" r="3129" t="20019"/>
          <a:stretch/>
        </p:blipFill>
        <p:spPr>
          <a:xfrm>
            <a:off x="810000" y="943749"/>
            <a:ext cx="8222101" cy="32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 rotWithShape="1">
          <a:blip r:embed="rId4">
            <a:alphaModFix/>
          </a:blip>
          <a:srcRect b="46528" l="61273" r="8530" t="5059"/>
          <a:stretch/>
        </p:blipFill>
        <p:spPr>
          <a:xfrm rot="10800000">
            <a:off x="471900" y="530450"/>
            <a:ext cx="1907724" cy="191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3">
            <a:alphaModFix/>
          </a:blip>
          <a:srcRect b="19960" l="550" r="1150" t="29923"/>
          <a:stretch/>
        </p:blipFill>
        <p:spPr>
          <a:xfrm>
            <a:off x="10950" y="1506369"/>
            <a:ext cx="9144001" cy="291350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  <p:pic>
        <p:nvPicPr>
          <p:cNvPr id="278" name="Google Shape;278;p44"/>
          <p:cNvPicPr preferRelativeResize="0"/>
          <p:nvPr/>
        </p:nvPicPr>
        <p:blipFill rotWithShape="1">
          <a:blip r:embed="rId4">
            <a:alphaModFix/>
          </a:blip>
          <a:srcRect b="46648" l="61202" r="8597" t="5200"/>
          <a:stretch/>
        </p:blipFill>
        <p:spPr>
          <a:xfrm rot="10800000">
            <a:off x="271122" y="50100"/>
            <a:ext cx="2200477" cy="219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84" name="Google Shape;284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http://www.lighthouse3d.com/opengl/terrain/index.php?mpd2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http://stevelosh.com/blog/2016/06/diamond-square/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http://www.lighthouse3d.com/opengl/terrain/index.php?mpd2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Terrenos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Uma outra matriz é lida pelo programa para deformar o plano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heightMap é uma matriz N*M de pixels. Cada combinação linha x coluna corresponde a um ponto no plano.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Todos esses pontos são preenchidos em escala de cinza pelo algoritmo gerador de heightMap.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</a:t>
            </a:r>
            <a:r>
              <a:rPr lang="pt-BR"/>
              <a:t>ais claro        </a:t>
            </a:r>
            <a:r>
              <a:rPr lang="pt-BR"/>
              <a:t> M</a:t>
            </a:r>
            <a:r>
              <a:rPr lang="pt-BR"/>
              <a:t>ais alto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Mais escuro        Mais baixo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2365675" y="3991875"/>
            <a:ext cx="268800" cy="12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2204450" y="3678325"/>
            <a:ext cx="268800" cy="12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Terrenos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824" y="2083224"/>
            <a:ext cx="2894125" cy="28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Terrenos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partir dos valores na escala de cinza é possível alterar o eixo Z da </a:t>
            </a:r>
            <a:r>
              <a:rPr i="1" lang="pt-BR" sz="1800"/>
              <a:t>mesh </a:t>
            </a:r>
            <a:r>
              <a:rPr lang="pt-BR" sz="1800"/>
              <a:t>de triângulos.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Ao inserir todos os valores da </a:t>
            </a:r>
            <a:r>
              <a:rPr i="1" lang="pt-BR" sz="1800"/>
              <a:t>H</a:t>
            </a:r>
            <a:r>
              <a:rPr i="1" lang="pt-BR" sz="1800"/>
              <a:t>eighMap </a:t>
            </a:r>
            <a:r>
              <a:rPr lang="pt-BR" sz="1800"/>
              <a:t>como uma altura Z na mesh é possível chegar em uma simulação de terreno.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250" y="1919075"/>
            <a:ext cx="4336328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Diamond-Squares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60950" y="17846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Utilizado para criar </a:t>
            </a:r>
            <a:r>
              <a:rPr i="1" lang="pt-BR"/>
              <a:t>HeightMaps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Realiza mapeamentos em forma de de quadrados e diamantes ao redor de cada vértice para calcular um valor de altura para tal.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38" y="2855750"/>
            <a:ext cx="7584525" cy="20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Diamond-Squares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71900" y="1919075"/>
            <a:ext cx="4960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algoritmo do diamond-square funciona em um array 2D 2</a:t>
            </a:r>
            <a:r>
              <a:rPr baseline="30000" lang="pt-BR"/>
              <a:t>n</a:t>
            </a:r>
            <a:r>
              <a:rPr lang="pt-BR"/>
              <a:t> + 1 quadrático.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algoritmo precisa de 4 bordas do array para ter o conjunto de dados para começar.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Todos os outros pontos não precisam de valores.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00" y="1971649"/>
            <a:ext cx="3352649" cy="26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Diamond-Squares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471900" y="1919075"/>
            <a:ext cx="518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 primeiro passo, o algoritmo encontra o centro do plano e atribui a este, a média das 4 bordas anteriores + ruído (Diamante).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 </a:t>
            </a:r>
            <a:r>
              <a:rPr lang="pt-BR"/>
              <a:t>passo seguinte, encontram-se os pontos centrais das bordas definidas anteriormente. Nestes pontos são adicionadas as médias das bordas vizinhas mais o valor de ruído (este é o passo Quadrado).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00" y="1945362"/>
            <a:ext cx="3362870" cy="26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